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HK Grotesk Bold" charset="1" panose="00000800000000000000"/>
      <p:regular r:id="rId10"/>
    </p:embeddedFont>
    <p:embeddedFont>
      <p:font typeface="HK Grotesk Bold Italics" charset="1" panose="00000800000000000000"/>
      <p:regular r:id="rId11"/>
    </p:embeddedFont>
    <p:embeddedFont>
      <p:font typeface="HK Grotesk Medium" charset="1" panose="00000600000000000000"/>
      <p:regular r:id="rId12"/>
    </p:embeddedFont>
    <p:embeddedFont>
      <p:font typeface="HK Grotesk Medium Bold" charset="1" panose="00000700000000000000"/>
      <p:regular r:id="rId13"/>
    </p:embeddedFont>
    <p:embeddedFont>
      <p:font typeface="HK Grotesk Medium Italics" charset="1" panose="00000600000000000000"/>
      <p:regular r:id="rId14"/>
    </p:embeddedFont>
    <p:embeddedFont>
      <p:font typeface="HK Grotesk Medium Bold Italics" charset="1" panose="00000700000000000000"/>
      <p:regular r:id="rId15"/>
    </p:embeddedFont>
    <p:embeddedFont>
      <p:font typeface="HK Grotesk" charset="1" panose="00000500000000000000"/>
      <p:regular r:id="rId16"/>
    </p:embeddedFont>
    <p:embeddedFont>
      <p:font typeface="HK Grotesk Bold" charset="1" panose="00000800000000000000"/>
      <p:regular r:id="rId17"/>
    </p:embeddedFont>
    <p:embeddedFont>
      <p:font typeface="HK Grotesk Italics" charset="1" panose="00000500000000000000"/>
      <p:regular r:id="rId18"/>
    </p:embeddedFont>
    <p:embeddedFont>
      <p:font typeface="HK Grotesk Bold Italics" charset="1" panose="00000800000000000000"/>
      <p:regular r:id="rId19"/>
    </p:embeddedFont>
    <p:embeddedFont>
      <p:font typeface="HK Grotesk Light" charset="1" panose="00000400000000000000"/>
      <p:regular r:id="rId20"/>
    </p:embeddedFont>
    <p:embeddedFont>
      <p:font typeface="HK Grotesk Light Italics" charset="1" panose="00000400000000000000"/>
      <p:regular r:id="rId21"/>
    </p:embeddedFont>
    <p:embeddedFont>
      <p:font typeface="HK Grotesk Medium" charset="1" panose="00000600000000000000"/>
      <p:regular r:id="rId22"/>
    </p:embeddedFont>
    <p:embeddedFont>
      <p:font typeface="HK Grotesk Medium Italics" charset="1" panose="00000600000000000000"/>
      <p:regular r:id="rId23"/>
    </p:embeddedFont>
    <p:embeddedFont>
      <p:font typeface="HK Grotesk Semi-Bold" charset="1" panose="00000700000000000000"/>
      <p:regular r:id="rId24"/>
    </p:embeddedFont>
    <p:embeddedFont>
      <p:font typeface="HK Grotesk Semi-Bold Italics" charset="1" panose="000007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slides/slide1.xml" Type="http://schemas.openxmlformats.org/officeDocument/2006/relationships/slide"/><Relationship Id="rId27" Target="slides/slide2.xml" Type="http://schemas.openxmlformats.org/officeDocument/2006/relationships/slide"/><Relationship Id="rId28" Target="slides/slide3.xml" Type="http://schemas.openxmlformats.org/officeDocument/2006/relationships/slide"/><Relationship Id="rId29" Target="slides/slide4.xml" Type="http://schemas.openxmlformats.org/officeDocument/2006/relationships/slide"/><Relationship Id="rId3" Target="viewProps.xml" Type="http://schemas.openxmlformats.org/officeDocument/2006/relationships/viewProps"/><Relationship Id="rId30" Target="slides/slide5.xml" Type="http://schemas.openxmlformats.org/officeDocument/2006/relationships/slide"/><Relationship Id="rId31" Target="slides/slide6.xml" Type="http://schemas.openxmlformats.org/officeDocument/2006/relationships/slide"/><Relationship Id="rId32" Target="slides/slide7.xml" Type="http://schemas.openxmlformats.org/officeDocument/2006/relationships/slide"/><Relationship Id="rId33" Target="slides/slide8.xml" Type="http://schemas.openxmlformats.org/officeDocument/2006/relationships/slide"/><Relationship Id="rId34" Target="slides/slide9.xml" Type="http://schemas.openxmlformats.org/officeDocument/2006/relationships/slide"/><Relationship Id="rId35" Target="slides/slide10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sv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574533"/>
            <a:ext cx="7706900" cy="5137933"/>
            <a:chOff x="0" y="0"/>
            <a:chExt cx="10275866" cy="685057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3425289" y="0"/>
              <a:ext cx="6850578" cy="6850578"/>
            </a:xfrm>
            <a:custGeom>
              <a:avLst/>
              <a:gdLst/>
              <a:ahLst/>
              <a:cxnLst/>
              <a:rect r="r" b="b" t="t" l="l"/>
              <a:pathLst>
                <a:path h="6850578" w="6850578">
                  <a:moveTo>
                    <a:pt x="0" y="0"/>
                  </a:moveTo>
                  <a:lnTo>
                    <a:pt x="6850577" y="0"/>
                  </a:lnTo>
                  <a:lnTo>
                    <a:pt x="6850577" y="6850578"/>
                  </a:lnTo>
                  <a:lnTo>
                    <a:pt x="0" y="68505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850578" cy="6850578"/>
            </a:xfrm>
            <a:custGeom>
              <a:avLst/>
              <a:gdLst/>
              <a:ahLst/>
              <a:cxnLst/>
              <a:rect r="r" b="b" t="t" l="l"/>
              <a:pathLst>
                <a:path h="6850578" w="6850578">
                  <a:moveTo>
                    <a:pt x="0" y="0"/>
                  </a:moveTo>
                  <a:lnTo>
                    <a:pt x="6850578" y="0"/>
                  </a:lnTo>
                  <a:lnTo>
                    <a:pt x="6850578" y="6850578"/>
                  </a:lnTo>
                  <a:lnTo>
                    <a:pt x="0" y="68505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7058787" y="2644684"/>
            <a:ext cx="10200513" cy="4997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199"/>
              </a:lnSpc>
            </a:pPr>
            <a:r>
              <a:rPr lang="en-US" sz="10999">
                <a:solidFill>
                  <a:srgbClr val="FFFFFF"/>
                </a:solidFill>
                <a:latin typeface="HK Grotesk Bold"/>
              </a:rPr>
              <a:t>Príncipio da substituição de Liskov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918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69878" y="2353580"/>
            <a:ext cx="14373916" cy="4586607"/>
            <a:chOff x="0" y="0"/>
            <a:chExt cx="19165221" cy="6115475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4703405"/>
              <a:ext cx="19165221" cy="14056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250"/>
                </a:lnSpc>
              </a:pPr>
              <a:r>
                <a:rPr lang="en-US" sz="6875">
                  <a:solidFill>
                    <a:srgbClr val="FFFFFF"/>
                  </a:solidFill>
                  <a:latin typeface="HK Grotesk Bold"/>
                </a:rPr>
                <a:t>OBRIGADO PELA ATENÇÃO!</a:t>
              </a:r>
            </a:p>
          </p:txBody>
        </p:sp>
        <p:sp>
          <p:nvSpPr>
            <p:cNvPr name="Freeform 4" id="4"/>
            <p:cNvSpPr/>
            <p:nvPr/>
          </p:nvSpPr>
          <p:spPr>
            <a:xfrm flipH="false" flipV="false" rot="0">
              <a:off x="6696217" y="0"/>
              <a:ext cx="5772787" cy="3379704"/>
            </a:xfrm>
            <a:custGeom>
              <a:avLst/>
              <a:gdLst/>
              <a:ahLst/>
              <a:cxnLst/>
              <a:rect r="r" b="b" t="t" l="l"/>
              <a:pathLst>
                <a:path h="3379704" w="5772787">
                  <a:moveTo>
                    <a:pt x="0" y="0"/>
                  </a:moveTo>
                  <a:lnTo>
                    <a:pt x="5772787" y="0"/>
                  </a:lnTo>
                  <a:lnTo>
                    <a:pt x="5772787" y="3379704"/>
                  </a:lnTo>
                  <a:lnTo>
                    <a:pt x="0" y="33797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3417592" y="7223967"/>
            <a:ext cx="11452817" cy="1800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999">
                <a:solidFill>
                  <a:srgbClr val="FFFFFF">
                    <a:alpha val="69804"/>
                  </a:srgbClr>
                </a:solidFill>
                <a:latin typeface="HK Grotesk Bold"/>
              </a:rPr>
              <a:t>CAROLINY CARDOSO DE FRANÇA</a:t>
            </a:r>
          </a:p>
          <a:p>
            <a:pPr algn="ctr">
              <a:lnSpc>
                <a:spcPts val="4799"/>
              </a:lnSpc>
            </a:pPr>
            <a:r>
              <a:rPr lang="en-US" sz="3999">
                <a:solidFill>
                  <a:srgbClr val="FFFFFF">
                    <a:alpha val="69804"/>
                  </a:srgbClr>
                </a:solidFill>
                <a:latin typeface="HK Grotesk Bold"/>
              </a:rPr>
              <a:t>GUSTAVO HENRIQUE PINTO</a:t>
            </a:r>
          </a:p>
          <a:p>
            <a:pPr algn="ctr">
              <a:lnSpc>
                <a:spcPts val="4799"/>
              </a:lnSpc>
              <a:spcBef>
                <a:spcPct val="0"/>
              </a:spcBef>
            </a:pPr>
            <a:r>
              <a:rPr lang="en-US" sz="3999">
                <a:solidFill>
                  <a:srgbClr val="FFFFFF">
                    <a:alpha val="69804"/>
                  </a:srgbClr>
                </a:solidFill>
                <a:latin typeface="HK Grotesk Bold"/>
              </a:rPr>
              <a:t>KAREN LETÍCIA ALEXANDRE</a:t>
            </a:r>
          </a:p>
        </p:txBody>
      </p: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1312" y="1655317"/>
            <a:ext cx="15125376" cy="6976367"/>
            <a:chOff x="0" y="0"/>
            <a:chExt cx="20167168" cy="9301822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9557"/>
              <a:ext cx="20167168" cy="7942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450"/>
                </a:lnSpc>
              </a:pPr>
              <a:r>
                <a:rPr lang="en-US" sz="7875">
                  <a:solidFill>
                    <a:srgbClr val="191824"/>
                  </a:solidFill>
                  <a:latin typeface="HK Grotesk Bold"/>
                </a:rPr>
                <a:t>"Se q(x) é uma propriedade demonstrável dos objetos x de tipo T. Então q(y) deve ser verdadeiro para objetos y de tipo S onde S é um subtipo de T."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8726655"/>
              <a:ext cx="20167168" cy="5751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10"/>
                </a:lnSpc>
                <a:spcBef>
                  <a:spcPct val="0"/>
                </a:spcBef>
              </a:pPr>
              <a:r>
                <a:rPr lang="en-US" sz="2700">
                  <a:solidFill>
                    <a:srgbClr val="191824"/>
                  </a:solidFill>
                  <a:latin typeface="HK Grotesk Medium"/>
                </a:rPr>
                <a:t>Barbara Liskov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-10800000">
            <a:off x="-2093958" y="-358254"/>
            <a:ext cx="4462578" cy="4462578"/>
            <a:chOff x="0" y="0"/>
            <a:chExt cx="5950103" cy="59501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950103" cy="5950103"/>
            </a:xfrm>
            <a:custGeom>
              <a:avLst/>
              <a:gdLst/>
              <a:ahLst/>
              <a:cxnLst/>
              <a:rect r="r" b="b" t="t" l="l"/>
              <a:pathLst>
                <a:path h="5950103" w="5950103">
                  <a:moveTo>
                    <a:pt x="0" y="0"/>
                  </a:moveTo>
                  <a:lnTo>
                    <a:pt x="5950103" y="0"/>
                  </a:lnTo>
                  <a:lnTo>
                    <a:pt x="5950103" y="5950103"/>
                  </a:lnTo>
                  <a:lnTo>
                    <a:pt x="0" y="59501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-10800000">
              <a:off x="0" y="463703"/>
              <a:ext cx="4152839" cy="4549923"/>
            </a:xfrm>
            <a:custGeom>
              <a:avLst/>
              <a:gdLst/>
              <a:ahLst/>
              <a:cxnLst/>
              <a:rect r="r" b="b" t="t" l="l"/>
              <a:pathLst>
                <a:path h="4549923" w="4152839">
                  <a:moveTo>
                    <a:pt x="0" y="0"/>
                  </a:moveTo>
                  <a:lnTo>
                    <a:pt x="4152839" y="0"/>
                  </a:lnTo>
                  <a:lnTo>
                    <a:pt x="4152839" y="4549923"/>
                  </a:lnTo>
                  <a:lnTo>
                    <a:pt x="0" y="45499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6056711" y="6233855"/>
            <a:ext cx="4462578" cy="4462578"/>
            <a:chOff x="0" y="0"/>
            <a:chExt cx="5950103" cy="595010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950103" cy="5950103"/>
            </a:xfrm>
            <a:custGeom>
              <a:avLst/>
              <a:gdLst/>
              <a:ahLst/>
              <a:cxnLst/>
              <a:rect r="r" b="b" t="t" l="l"/>
              <a:pathLst>
                <a:path h="5950103" w="5950103">
                  <a:moveTo>
                    <a:pt x="0" y="0"/>
                  </a:moveTo>
                  <a:lnTo>
                    <a:pt x="5950103" y="0"/>
                  </a:lnTo>
                  <a:lnTo>
                    <a:pt x="5950103" y="5950103"/>
                  </a:lnTo>
                  <a:lnTo>
                    <a:pt x="0" y="59501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-10800000">
              <a:off x="0" y="463703"/>
              <a:ext cx="4152839" cy="4549923"/>
            </a:xfrm>
            <a:custGeom>
              <a:avLst/>
              <a:gdLst/>
              <a:ahLst/>
              <a:cxnLst/>
              <a:rect r="r" b="b" t="t" l="l"/>
              <a:pathLst>
                <a:path h="4549923" w="4152839">
                  <a:moveTo>
                    <a:pt x="0" y="0"/>
                  </a:moveTo>
                  <a:lnTo>
                    <a:pt x="4152839" y="0"/>
                  </a:lnTo>
                  <a:lnTo>
                    <a:pt x="4152839" y="4549923"/>
                  </a:lnTo>
                  <a:lnTo>
                    <a:pt x="0" y="45499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6884843" cy="10287000"/>
          </a:xfrm>
          <a:prstGeom prst="rect">
            <a:avLst/>
          </a:prstGeom>
          <a:solidFill>
            <a:srgbClr val="191824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0" y="4634212"/>
            <a:ext cx="6884843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50"/>
              </a:lnSpc>
            </a:pPr>
            <a:r>
              <a:rPr lang="en-US" sz="6625">
                <a:solidFill>
                  <a:srgbClr val="FFFFFF"/>
                </a:solidFill>
                <a:latin typeface="HK Grotesk Bold"/>
              </a:rPr>
              <a:t>DEFINIÇÃO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908651" y="6352369"/>
            <a:ext cx="8350649" cy="2616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99"/>
              </a:lnSpc>
            </a:pPr>
            <a:r>
              <a:rPr lang="en-US" sz="3999">
                <a:solidFill>
                  <a:srgbClr val="191824"/>
                </a:solidFill>
                <a:latin typeface="HK Grotesk Medium"/>
              </a:rPr>
              <a:t>Uma classe base deve poder ser substituída pela sua classe derivada sem grandes alterações e sem violações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908651" y="1638300"/>
            <a:ext cx="8350649" cy="1311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</a:pPr>
            <a:r>
              <a:rPr lang="en-US" sz="4000">
                <a:solidFill>
                  <a:srgbClr val="191824"/>
                </a:solidFill>
                <a:latin typeface="HK Grotesk Medium"/>
              </a:rPr>
              <a:t>Classes derivadas são extensões de classes base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908651" y="3635674"/>
            <a:ext cx="8350649" cy="1968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</a:pPr>
            <a:r>
              <a:rPr lang="en-US" sz="4000">
                <a:solidFill>
                  <a:srgbClr val="191824"/>
                </a:solidFill>
                <a:latin typeface="HK Grotesk Medium"/>
              </a:rPr>
              <a:t>Não se deve alterar o comportamento de um método sobreposto de uma classe derivada</a:t>
            </a: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6884843" cy="10287000"/>
          </a:xfrm>
          <a:prstGeom prst="rect">
            <a:avLst/>
          </a:prstGeom>
          <a:solidFill>
            <a:srgbClr val="191824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0" y="4634212"/>
            <a:ext cx="6884843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50"/>
              </a:lnSpc>
            </a:pPr>
            <a:r>
              <a:rPr lang="en-US" sz="6625">
                <a:solidFill>
                  <a:srgbClr val="FFFFFF"/>
                </a:solidFill>
                <a:latin typeface="HK Grotesk Bold"/>
              </a:rPr>
              <a:t>REGRAS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822446" y="5619106"/>
            <a:ext cx="8436854" cy="1301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99"/>
              </a:lnSpc>
            </a:pPr>
            <a:r>
              <a:rPr lang="en-US" sz="3999">
                <a:solidFill>
                  <a:srgbClr val="191824"/>
                </a:solidFill>
                <a:latin typeface="HK Grotesk Medium"/>
              </a:rPr>
              <a:t>Pré condições do contrato não devem ser fortalecidas pelas derivadas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736241" y="981075"/>
            <a:ext cx="8523059" cy="1311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</a:pPr>
            <a:r>
              <a:rPr lang="en-US" sz="4000">
                <a:solidFill>
                  <a:srgbClr val="191824"/>
                </a:solidFill>
                <a:latin typeface="HK Grotesk Medium"/>
              </a:rPr>
              <a:t>As assinaturas das classes derivadas devem ser iguais as da classe base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736241" y="2964806"/>
            <a:ext cx="8523059" cy="1968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</a:pPr>
            <a:r>
              <a:rPr lang="en-US" sz="4000">
                <a:solidFill>
                  <a:srgbClr val="191824"/>
                </a:solidFill>
                <a:latin typeface="HK Grotesk Medium"/>
              </a:rPr>
              <a:t>Novas exceções só serão disparadas pelas derivadas se forem subtipos das exceções disparadas da classe base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822446" y="7299325"/>
            <a:ext cx="8436854" cy="195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99"/>
              </a:lnSpc>
            </a:pPr>
            <a:r>
              <a:rPr lang="en-US" sz="3999">
                <a:solidFill>
                  <a:srgbClr val="191824"/>
                </a:solidFill>
                <a:latin typeface="HK Grotesk Medium"/>
              </a:rPr>
              <a:t>Pós condições do contrato não devem ser enfraquecidas em métodos derivados</a:t>
            </a: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6884843" cy="10287000"/>
          </a:xfrm>
          <a:prstGeom prst="rect">
            <a:avLst/>
          </a:prstGeom>
          <a:solidFill>
            <a:srgbClr val="191824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0" y="4634212"/>
            <a:ext cx="6884843" cy="1019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50"/>
              </a:lnSpc>
            </a:pPr>
            <a:r>
              <a:rPr lang="en-US" sz="6625">
                <a:solidFill>
                  <a:srgbClr val="FFFFFF"/>
                </a:solidFill>
                <a:latin typeface="HK Grotesk Bold"/>
              </a:rPr>
              <a:t>MOTIVAÇÃO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908651" y="7581724"/>
            <a:ext cx="8350649" cy="644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99"/>
              </a:lnSpc>
            </a:pPr>
            <a:r>
              <a:rPr lang="en-US" sz="3999">
                <a:solidFill>
                  <a:srgbClr val="191824"/>
                </a:solidFill>
                <a:latin typeface="HK Grotesk Medium"/>
              </a:rPr>
              <a:t>Um pouco sobre Contratos em (DBC)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908651" y="2295660"/>
            <a:ext cx="8350649" cy="653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</a:pPr>
            <a:r>
              <a:rPr lang="en-US" sz="4000">
                <a:solidFill>
                  <a:srgbClr val="191824"/>
                </a:solidFill>
                <a:latin typeface="HK Grotesk Medium"/>
              </a:rPr>
              <a:t>O Princípio de Substituição de Liskov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908651" y="4596112"/>
            <a:ext cx="8350649" cy="1311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</a:pPr>
            <a:r>
              <a:rPr lang="en-US" sz="4000">
                <a:solidFill>
                  <a:srgbClr val="191824"/>
                </a:solidFill>
                <a:latin typeface="HK Grotesk Medium"/>
              </a:rPr>
              <a:t>A derivação do conceito de Design by Contracts (DBC)</a:t>
            </a:r>
          </a:p>
        </p:txBody>
      </p: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4685538" cy="10287000"/>
          </a:xfrm>
          <a:prstGeom prst="rect">
            <a:avLst/>
          </a:prstGeom>
          <a:solidFill>
            <a:srgbClr val="191824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4998336" y="615700"/>
            <a:ext cx="12906832" cy="9055600"/>
          </a:xfrm>
          <a:custGeom>
            <a:avLst/>
            <a:gdLst/>
            <a:ahLst/>
            <a:cxnLst/>
            <a:rect r="r" b="b" t="t" l="l"/>
            <a:pathLst>
              <a:path h="9055600" w="12906832">
                <a:moveTo>
                  <a:pt x="0" y="0"/>
                </a:moveTo>
                <a:lnTo>
                  <a:pt x="12906832" y="0"/>
                </a:lnTo>
                <a:lnTo>
                  <a:pt x="12906832" y="9055600"/>
                </a:lnTo>
                <a:lnTo>
                  <a:pt x="0" y="9055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115592" y="4612006"/>
            <a:ext cx="7139893" cy="1062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latin typeface="HK Grotesk Bold"/>
              </a:rPr>
              <a:t>UML</a:t>
            </a: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3978708" cy="10287000"/>
          </a:xfrm>
          <a:prstGeom prst="rect">
            <a:avLst/>
          </a:prstGeom>
          <a:solidFill>
            <a:srgbClr val="191824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4634479" y="1419340"/>
            <a:ext cx="12624821" cy="7448320"/>
          </a:xfrm>
          <a:custGeom>
            <a:avLst/>
            <a:gdLst/>
            <a:ahLst/>
            <a:cxnLst/>
            <a:rect r="r" b="b" t="t" l="l"/>
            <a:pathLst>
              <a:path h="7448320" w="12624821">
                <a:moveTo>
                  <a:pt x="0" y="0"/>
                </a:moveTo>
                <a:lnTo>
                  <a:pt x="12624821" y="0"/>
                </a:lnTo>
                <a:lnTo>
                  <a:pt x="12624821" y="7448320"/>
                </a:lnTo>
                <a:lnTo>
                  <a:pt x="0" y="74483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33063" y="4086225"/>
            <a:ext cx="3323961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latin typeface="HK Grotesk Bold"/>
              </a:rPr>
              <a:t>CLASSE</a:t>
            </a:r>
          </a:p>
          <a:p>
            <a:pPr algn="ctr"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latin typeface="HK Grotesk Bold"/>
              </a:rPr>
              <a:t>BASE</a:t>
            </a:r>
          </a:p>
        </p:txBody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3978708" cy="10287000"/>
          </a:xfrm>
          <a:prstGeom prst="rect">
            <a:avLst/>
          </a:prstGeom>
          <a:solidFill>
            <a:srgbClr val="191824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5205390" y="1028700"/>
            <a:ext cx="11375783" cy="8229600"/>
          </a:xfrm>
          <a:custGeom>
            <a:avLst/>
            <a:gdLst/>
            <a:ahLst/>
            <a:cxnLst/>
            <a:rect r="r" b="b" t="t" l="l"/>
            <a:pathLst>
              <a:path h="8229600" w="11375783">
                <a:moveTo>
                  <a:pt x="0" y="0"/>
                </a:moveTo>
                <a:lnTo>
                  <a:pt x="11375783" y="0"/>
                </a:lnTo>
                <a:lnTo>
                  <a:pt x="1137578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33063" y="3557588"/>
            <a:ext cx="3323961" cy="3171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latin typeface="HK Grotesk Bold"/>
              </a:rPr>
              <a:t>CLASSE</a:t>
            </a:r>
          </a:p>
          <a:p>
            <a:pPr algn="ctr"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latin typeface="HK Grotesk Bold"/>
              </a:rPr>
              <a:t>FILHA</a:t>
            </a:r>
          </a:p>
          <a:p>
            <a:pPr algn="ctr"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latin typeface="HK Grotesk Bold"/>
              </a:rPr>
              <a:t>VÁLIDA</a:t>
            </a:r>
          </a:p>
        </p:txBody>
      </p: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3978708" cy="10287000"/>
          </a:xfrm>
          <a:prstGeom prst="rect">
            <a:avLst/>
          </a:prstGeom>
          <a:solidFill>
            <a:srgbClr val="191824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5023374" y="1582741"/>
            <a:ext cx="12235926" cy="7121517"/>
          </a:xfrm>
          <a:custGeom>
            <a:avLst/>
            <a:gdLst/>
            <a:ahLst/>
            <a:cxnLst/>
            <a:rect r="r" b="b" t="t" l="l"/>
            <a:pathLst>
              <a:path h="7121517" w="12235926">
                <a:moveTo>
                  <a:pt x="0" y="0"/>
                </a:moveTo>
                <a:lnTo>
                  <a:pt x="12235926" y="0"/>
                </a:lnTo>
                <a:lnTo>
                  <a:pt x="12235926" y="7121518"/>
                </a:lnTo>
                <a:lnTo>
                  <a:pt x="0" y="71215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3648075"/>
            <a:ext cx="3978708" cy="298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sz="6500">
                <a:solidFill>
                  <a:srgbClr val="FFFFFF"/>
                </a:solidFill>
                <a:latin typeface="HK Grotesk Bold"/>
              </a:rPr>
              <a:t>CLASSE</a:t>
            </a:r>
          </a:p>
          <a:p>
            <a:pPr algn="ctr">
              <a:lnSpc>
                <a:spcPts val="7800"/>
              </a:lnSpc>
            </a:pPr>
            <a:r>
              <a:rPr lang="en-US" sz="6500">
                <a:solidFill>
                  <a:srgbClr val="FFFFFF"/>
                </a:solidFill>
                <a:latin typeface="HK Grotesk Bold"/>
              </a:rPr>
              <a:t>FILHA</a:t>
            </a:r>
          </a:p>
          <a:p>
            <a:pPr algn="ctr">
              <a:lnSpc>
                <a:spcPts val="7800"/>
              </a:lnSpc>
            </a:pPr>
            <a:r>
              <a:rPr lang="en-US" sz="6500">
                <a:solidFill>
                  <a:srgbClr val="FFFFFF"/>
                </a:solidFill>
                <a:latin typeface="HK Grotesk Bold"/>
              </a:rPr>
              <a:t>INVÁLIDA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DAFoMeKuDCk</dc:identifier>
  <dcterms:modified xsi:type="dcterms:W3CDTF">2011-08-01T06:04:30Z</dcterms:modified>
  <cp:revision>1</cp:revision>
  <dc:title>5º DSM - Principio da substituição de Liskov</dc:title>
</cp:coreProperties>
</file>

<file path=docProps/thumbnail.jpeg>
</file>